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CB17B6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A9318-95B5-4ABB-A004-74B3FB41248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C5300-013B-4188-8A35-06910494AB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C5300-013B-4188-8A35-06910494AB5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F6DE-5F06-468D-A836-DE15273A6B0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B1CBF-F01B-4B46-B464-5221FA34ED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Oz8Fq0nNq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nbrain.com/tens/index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FFC000"/>
                </a:solidFill>
              </a:rPr>
              <a:t>Place that Value </a:t>
            </a:r>
            <a:endParaRPr lang="en-US" sz="8000" b="1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876800"/>
            <a:ext cx="2743200" cy="1447800"/>
          </a:xfrm>
        </p:spPr>
        <p:txBody>
          <a:bodyPr/>
          <a:lstStyle/>
          <a:p>
            <a:r>
              <a:rPr lang="en-US" sz="4400" dirty="0" smtClean="0">
                <a:solidFill>
                  <a:srgbClr val="0070C0"/>
                </a:solidFill>
              </a:rPr>
              <a:t>3</a:t>
            </a:r>
            <a:r>
              <a:rPr lang="en-US" sz="6600" dirty="0" smtClean="0">
                <a:solidFill>
                  <a:srgbClr val="CB17B6"/>
                </a:solidFill>
              </a:rPr>
              <a:t>1</a:t>
            </a:r>
            <a:r>
              <a:rPr lang="en-US" sz="5400" dirty="0" smtClean="0">
                <a:solidFill>
                  <a:srgbClr val="FFFF00"/>
                </a:solidFill>
              </a:rPr>
              <a:t>7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en-US" sz="8800" u="sng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002060"/>
                </a:solidFill>
              </a:rPr>
              <a:t>5</a:t>
            </a:r>
            <a:r>
              <a:rPr lang="en-US" sz="6600" dirty="0" smtClean="0">
                <a:solidFill>
                  <a:srgbClr val="00B050"/>
                </a:solidFill>
              </a:rPr>
              <a:t>9</a:t>
            </a:r>
            <a:endParaRPr lang="en-US" sz="6600" dirty="0">
              <a:solidFill>
                <a:srgbClr val="00B05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943600" y="304800"/>
            <a:ext cx="27432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5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88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3200400"/>
            <a:ext cx="4343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4</a:t>
            </a:r>
            <a:r>
              <a:rPr lang="en-US" sz="4800" baseline="30000" dirty="0" smtClean="0"/>
              <a:t>th</a:t>
            </a:r>
            <a:r>
              <a:rPr lang="en-US" sz="4800" dirty="0" smtClean="0"/>
              <a:t> </a:t>
            </a:r>
            <a:r>
              <a:rPr lang="en-US" sz="4800" dirty="0"/>
              <a:t>G</a:t>
            </a:r>
            <a:r>
              <a:rPr lang="en-US" sz="4800" dirty="0" smtClean="0"/>
              <a:t>rade Math</a:t>
            </a:r>
          </a:p>
          <a:p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	Katie </a:t>
            </a:r>
            <a:r>
              <a:rPr lang="en-US" sz="2800" dirty="0" err="1" smtClean="0"/>
              <a:t>Matarazzo</a:t>
            </a:r>
            <a:endParaRPr lang="en-US" sz="2800" dirty="0"/>
          </a:p>
        </p:txBody>
      </p:sp>
      <p:pic>
        <p:nvPicPr>
          <p:cNvPr id="6" name="Picture 5" descr="n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886200"/>
            <a:ext cx="2009775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Next is the </a:t>
            </a:r>
            <a:r>
              <a:rPr lang="en-US" dirty="0" smtClean="0">
                <a:solidFill>
                  <a:srgbClr val="CB17B6"/>
                </a:solidFill>
              </a:rPr>
              <a:t>hundred thousands </a:t>
            </a:r>
            <a:r>
              <a:rPr lang="en-US" dirty="0" smtClean="0"/>
              <a:t>place…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9600" b="1" dirty="0" smtClean="0"/>
              <a:t>3  </a:t>
            </a:r>
            <a:r>
              <a:rPr lang="en-US" sz="9600" b="1" dirty="0" smtClean="0">
                <a:solidFill>
                  <a:srgbClr val="CB17B6"/>
                </a:solidFill>
              </a:rPr>
              <a:t>5</a:t>
            </a:r>
            <a:r>
              <a:rPr lang="en-US" sz="9600" b="1" dirty="0" smtClean="0"/>
              <a:t>  8  2  4  9  1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Finally comes the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millions place </a:t>
            </a:r>
            <a:r>
              <a:rPr lang="en-US" dirty="0" smtClean="0"/>
              <a:t>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9600" b="1" dirty="0" smtClean="0"/>
              <a:t>  5  8  2  4  9  1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458200" cy="5668963"/>
          </a:xfrm>
        </p:spPr>
        <p:txBody>
          <a:bodyPr/>
          <a:lstStyle/>
          <a:p>
            <a:pPr>
              <a:buNone/>
            </a:pPr>
            <a:endParaRPr lang="en-US" sz="9600" b="1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accent6"/>
                </a:solidFill>
              </a:rPr>
              <a:t>3,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CB17B6"/>
                </a:solidFill>
              </a:rPr>
              <a:t>5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0070C0"/>
                </a:solidFill>
              </a:rPr>
              <a:t>8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9933FF"/>
                </a:solidFill>
              </a:rPr>
              <a:t>2,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FFFF00"/>
                </a:solidFill>
              </a:rPr>
              <a:t>4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00B050"/>
                </a:solidFill>
              </a:rPr>
              <a:t>9</a:t>
            </a:r>
            <a:r>
              <a:rPr lang="en-US" sz="9600" b="1" dirty="0" smtClean="0"/>
              <a:t>  </a:t>
            </a:r>
            <a:r>
              <a:rPr lang="en-US" sz="9600" b="1" dirty="0" smtClean="0">
                <a:solidFill>
                  <a:srgbClr val="FF0000"/>
                </a:solidFill>
              </a:rPr>
              <a:t>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Video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http://www.youtube.com/watch?v=yOz8Fq0nNqg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17B6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Let’s Try them together!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/>
              <a:t>Hundreds Place:   5,  9  0  8,  3  2  </a:t>
            </a:r>
            <a:r>
              <a:rPr lang="en-US" dirty="0" smtClean="0"/>
              <a:t>7</a:t>
            </a:r>
          </a:p>
          <a:p>
            <a:pPr lvl="0">
              <a:buNone/>
            </a:pPr>
            <a:r>
              <a:rPr lang="en-US" dirty="0" smtClean="0"/>
              <a:t>		</a:t>
            </a:r>
            <a:r>
              <a:rPr lang="en-US" b="1" dirty="0" smtClean="0"/>
              <a:t>3</a:t>
            </a:r>
            <a:endParaRPr lang="en-US" b="1" dirty="0"/>
          </a:p>
          <a:p>
            <a:pPr>
              <a:buNone/>
            </a:pPr>
            <a:endParaRPr lang="en-US" dirty="0"/>
          </a:p>
          <a:p>
            <a:pPr lvl="0">
              <a:buNone/>
            </a:pPr>
            <a:r>
              <a:rPr lang="en-US" dirty="0"/>
              <a:t>Ten Thousands Place:   7,  0  3  4,  7  9  2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	</a:t>
            </a:r>
            <a:r>
              <a:rPr lang="en-US" b="1" dirty="0" smtClean="0"/>
              <a:t>3</a:t>
            </a:r>
            <a:endParaRPr lang="en-US" b="1" dirty="0"/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dirty="0"/>
              <a:t>Ones Place:   4,  6  2  2,  0  7  </a:t>
            </a:r>
            <a:r>
              <a:rPr lang="en-US" dirty="0" smtClean="0"/>
              <a:t>5</a:t>
            </a:r>
          </a:p>
          <a:p>
            <a:pPr lvl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5</a:t>
            </a:r>
          </a:p>
          <a:p>
            <a:pPr lvl="0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Directions: Get into a group of two or three. One partner will pick a place value and the other partner will put the number of M&amp;M’s in the correct box. Then switch partners.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sz="5400" dirty="0" smtClean="0"/>
              <a:t>2      4      8      6      1      3      5 </a:t>
            </a:r>
            <a:r>
              <a:rPr lang="en-US" sz="5400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386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294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8486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43200" y="4267200"/>
            <a:ext cx="5334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Let’s Review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8000" dirty="0" smtClean="0">
                <a:hlinkClick r:id="rId2"/>
              </a:rPr>
              <a:t>http://www.funbrain.com/tens/index.html</a:t>
            </a:r>
            <a:endParaRPr lang="en-US" sz="8000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Now that you understand the place values up to the millions place, next class we will be learning how to round numbers to the nearest place value.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Complete the homework and we will review any questions you may have at the beginning of next class </a:t>
            </a:r>
          </a:p>
          <a:p>
            <a:pPr algn="ctr">
              <a:buNone/>
            </a:pPr>
            <a:r>
              <a:rPr lang="en-US" sz="4000" b="1" dirty="0" smtClean="0"/>
              <a:t>Have a great day ! </a:t>
            </a:r>
            <a:r>
              <a:rPr lang="en-US" sz="4000" b="1" dirty="0" smtClean="0">
                <a:sym typeface="Wingdings" pitchFamily="2" charset="2"/>
              </a:rPr>
              <a:t> </a:t>
            </a:r>
            <a:endParaRPr lang="en-US" sz="4000" b="1" dirty="0"/>
          </a:p>
          <a:p>
            <a:pPr algn="ctr"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/>
              <a:t>Objective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By the end of class today we will understand place value and be able to identify the order of the place values starting with the ones place up to the millions.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smtClean="0"/>
              <a:t>Think about it !</a:t>
            </a:r>
          </a:p>
          <a:p>
            <a:pPr>
              <a:buNone/>
            </a:pPr>
            <a:endParaRPr lang="en-US" sz="5400" dirty="0"/>
          </a:p>
          <a:p>
            <a:pPr>
              <a:buNone/>
            </a:pPr>
            <a:r>
              <a:rPr lang="en-US" sz="5400" dirty="0" smtClean="0"/>
              <a:t>What is place value ?</a:t>
            </a:r>
          </a:p>
          <a:p>
            <a:pPr>
              <a:buNone/>
            </a:pPr>
            <a:endParaRPr lang="en-US" sz="5400" dirty="0"/>
          </a:p>
          <a:p>
            <a:pPr>
              <a:buNone/>
            </a:pPr>
            <a:r>
              <a:rPr lang="en-US" sz="5400" dirty="0" smtClean="0"/>
              <a:t>Why do you think place value is important?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bu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81000"/>
            <a:ext cx="1295400" cy="1301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z="4400" dirty="0" smtClean="0"/>
              <a:t>Place value is important to understand because it is used to compare numbers and put them in order from least to greatest. </a:t>
            </a:r>
          </a:p>
          <a:p>
            <a:r>
              <a:rPr lang="en-US" sz="4400" dirty="0" smtClean="0"/>
              <a:t>It is also important when adding numbers with more than one digit. </a:t>
            </a:r>
          </a:p>
          <a:p>
            <a:endParaRPr lang="en-US" sz="44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ones place</a:t>
            </a:r>
            <a:r>
              <a:rPr lang="en-US" b="1" dirty="0" smtClean="0"/>
              <a:t> starts at the right…</a:t>
            </a:r>
          </a:p>
          <a:p>
            <a:pPr>
              <a:buNone/>
            </a:pPr>
            <a:endParaRPr lang="en-US" dirty="0" smtClean="0"/>
          </a:p>
          <a:p>
            <a:pPr marL="1371600" indent="-1371600">
              <a:buAutoNum type="arabicPlain" startAt="3"/>
            </a:pPr>
            <a:r>
              <a:rPr lang="en-US" sz="9600" b="1" dirty="0" smtClean="0"/>
              <a:t>5  8  2  4  9  </a:t>
            </a:r>
            <a:r>
              <a:rPr lang="en-US" sz="9600" b="1" dirty="0" smtClean="0">
                <a:solidFill>
                  <a:srgbClr val="FF0000"/>
                </a:solidFill>
              </a:rPr>
              <a:t>1</a:t>
            </a:r>
          </a:p>
          <a:p>
            <a:pPr marL="1371600" indent="-1371600">
              <a:buNone/>
            </a:pPr>
            <a:endParaRPr lang="en-US" sz="3600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17B6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B050"/>
                </a:solidFill>
              </a:rPr>
              <a:t>tens place </a:t>
            </a:r>
            <a:r>
              <a:rPr lang="en-US" dirty="0" smtClean="0"/>
              <a:t>is next…</a:t>
            </a:r>
          </a:p>
          <a:p>
            <a:pPr>
              <a:buNone/>
            </a:pPr>
            <a:endParaRPr lang="en-US" dirty="0"/>
          </a:p>
          <a:p>
            <a:pPr marL="1371600" indent="-1371600">
              <a:buAutoNum type="arabicPlain" startAt="3"/>
            </a:pPr>
            <a:r>
              <a:rPr lang="en-US" sz="9600" b="1" dirty="0" smtClean="0"/>
              <a:t>5  8  2  4  </a:t>
            </a:r>
            <a:r>
              <a:rPr lang="en-US" sz="9600" b="1" dirty="0" smtClean="0">
                <a:solidFill>
                  <a:srgbClr val="00B050"/>
                </a:solidFill>
              </a:rPr>
              <a:t>9</a:t>
            </a:r>
            <a:r>
              <a:rPr lang="en-US" sz="9600" b="1" dirty="0" smtClean="0"/>
              <a:t>  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Next comes the </a:t>
            </a:r>
            <a:r>
              <a:rPr lang="en-US" dirty="0" smtClean="0">
                <a:solidFill>
                  <a:srgbClr val="FFFF00"/>
                </a:solidFill>
              </a:rPr>
              <a:t>hundreds place</a:t>
            </a:r>
            <a:r>
              <a:rPr lang="en-US" dirty="0" smtClean="0"/>
              <a:t>…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9600" b="1" dirty="0" smtClean="0"/>
              <a:t>3  5  8  2  </a:t>
            </a:r>
            <a:r>
              <a:rPr lang="en-US" sz="9600" b="1" dirty="0" smtClean="0">
                <a:solidFill>
                  <a:srgbClr val="FFFF00"/>
                </a:solidFill>
              </a:rPr>
              <a:t>4</a:t>
            </a:r>
            <a:r>
              <a:rPr lang="en-US" sz="9600" b="1" dirty="0" smtClean="0"/>
              <a:t>  9  1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05800" cy="55165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Then is the </a:t>
            </a:r>
            <a:r>
              <a:rPr lang="en-US" dirty="0" smtClean="0">
                <a:solidFill>
                  <a:srgbClr val="7030A0"/>
                </a:solidFill>
              </a:rPr>
              <a:t>thousands place </a:t>
            </a:r>
            <a:r>
              <a:rPr lang="en-US" dirty="0" smtClean="0"/>
              <a:t>…</a:t>
            </a:r>
          </a:p>
          <a:p>
            <a:pPr>
              <a:buNone/>
            </a:pPr>
            <a:endParaRPr lang="en-US" dirty="0"/>
          </a:p>
          <a:p>
            <a:pPr marL="1371600" indent="-1371600">
              <a:buAutoNum type="arabicPlain" startAt="3"/>
            </a:pPr>
            <a:r>
              <a:rPr lang="en-US" sz="9600" b="1" dirty="0" smtClean="0"/>
              <a:t>5  8  </a:t>
            </a:r>
            <a:r>
              <a:rPr lang="en-US" sz="9600" b="1" dirty="0" smtClean="0">
                <a:solidFill>
                  <a:srgbClr val="7030A0"/>
                </a:solidFill>
              </a:rPr>
              <a:t>2</a:t>
            </a:r>
            <a:r>
              <a:rPr lang="en-US" sz="9600" b="1" dirty="0" smtClean="0"/>
              <a:t>  4  9  1</a:t>
            </a:r>
          </a:p>
          <a:p>
            <a:pPr marL="1371600" indent="-1371600">
              <a:buNone/>
            </a:pPr>
            <a:endParaRPr lang="en-US" sz="54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Then the </a:t>
            </a:r>
            <a:r>
              <a:rPr lang="en-US" dirty="0" smtClean="0">
                <a:solidFill>
                  <a:srgbClr val="0070C0"/>
                </a:solidFill>
              </a:rPr>
              <a:t>ten thousands </a:t>
            </a:r>
            <a:r>
              <a:rPr lang="en-US" dirty="0" smtClean="0"/>
              <a:t>place …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9600" b="1" dirty="0" smtClean="0"/>
              <a:t>3  5  </a:t>
            </a:r>
            <a:r>
              <a:rPr lang="en-US" sz="9600" b="1" dirty="0" smtClean="0">
                <a:solidFill>
                  <a:srgbClr val="0070C0"/>
                </a:solidFill>
              </a:rPr>
              <a:t>8</a:t>
            </a:r>
            <a:r>
              <a:rPr lang="en-US" sz="9600" b="1" dirty="0" smtClean="0"/>
              <a:t>  2  4  9  1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229</TotalTime>
  <Words>312</Words>
  <Application>Microsoft Office PowerPoint</Application>
  <PresentationFormat>On-screen Show (4:3)</PresentationFormat>
  <Paragraphs>75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Place that Value </vt:lpstr>
      <vt:lpstr>Objective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Video</vt:lpstr>
      <vt:lpstr>Let’s Try them together!</vt:lpstr>
      <vt:lpstr>Slide 15</vt:lpstr>
      <vt:lpstr>Let’s Review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Kathryn</dc:creator>
  <cp:lastModifiedBy>Kathryn</cp:lastModifiedBy>
  <cp:revision>24</cp:revision>
  <dcterms:created xsi:type="dcterms:W3CDTF">2010-11-30T03:40:44Z</dcterms:created>
  <dcterms:modified xsi:type="dcterms:W3CDTF">2010-11-30T07:30:24Z</dcterms:modified>
</cp:coreProperties>
</file>